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2" r:id="rId1"/>
  </p:sldMasterIdLst>
  <p:notesMasterIdLst>
    <p:notesMasterId r:id="rId6"/>
  </p:notesMasterIdLst>
  <p:sldIdLst>
    <p:sldId id="256" r:id="rId2"/>
    <p:sldId id="295" r:id="rId3"/>
    <p:sldId id="302" r:id="rId4"/>
    <p:sldId id="285" r:id="rId5"/>
  </p:sldIdLst>
  <p:sldSz cx="12192000" cy="6858000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2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2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1537B02-6B76-410D-9672-C6BD44B6A05E}" type="datetimeFigureOut">
              <a:rPr lang="es-AR" smtClean="0"/>
              <a:t>21/04/2016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AF7316A-FCA6-4E83-99B8-8899A5E24E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2920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7950" y="739775"/>
            <a:ext cx="6583363" cy="3703638"/>
          </a:xfrm>
          <a:ln/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>
          <a:xfrm>
            <a:off x="677863" y="4689475"/>
            <a:ext cx="5441950" cy="4445000"/>
          </a:xfrm>
          <a:noFill/>
          <a:ln/>
        </p:spPr>
        <p:txBody>
          <a:bodyPr lIns="93946" tIns="46972" rIns="93946" bIns="46972"/>
          <a:lstStyle/>
          <a:p>
            <a:pPr eaLnBrk="1" hangingPunct="1"/>
            <a:endParaRPr lang="es-AR" smtClean="0"/>
          </a:p>
        </p:txBody>
      </p:sp>
      <p:sp>
        <p:nvSpPr>
          <p:cNvPr id="81924" name="3 Marcador de número de diapositiva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46" tIns="46972" rIns="93946" bIns="46972" anchor="b"/>
          <a:lstStyle/>
          <a:p>
            <a:pPr algn="r" defTabSz="920750"/>
            <a:fld id="{95DCE5D8-571D-47B8-A8D8-069A1390D233}" type="slidenum">
              <a:rPr lang="es-ES" sz="1200" b="0" u="none">
                <a:latin typeface="Arial" pitchFamily="34" charset="0"/>
              </a:rPr>
              <a:pPr algn="r" defTabSz="920750"/>
              <a:t>3</a:t>
            </a:fld>
            <a:endParaRPr lang="es-ES" sz="1200" b="0" u="non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5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07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65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049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635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2911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731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0003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52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87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49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54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89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22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58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36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11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F6CAD-0146-5F4D-80A8-8CBED97D8279}" type="datetimeFigureOut">
              <a:rPr lang="es-ES" smtClean="0"/>
              <a:t>21/04/2016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01D372-9EEC-7148-8C29-FA439A7F52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95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594" r:id="rId2"/>
    <p:sldLayoutId id="2147484595" r:id="rId3"/>
    <p:sldLayoutId id="2147484596" r:id="rId4"/>
    <p:sldLayoutId id="2147484597" r:id="rId5"/>
    <p:sldLayoutId id="2147484598" r:id="rId6"/>
    <p:sldLayoutId id="2147484599" r:id="rId7"/>
    <p:sldLayoutId id="2147484600" r:id="rId8"/>
    <p:sldLayoutId id="2147484601" r:id="rId9"/>
    <p:sldLayoutId id="2147484602" r:id="rId10"/>
    <p:sldLayoutId id="2147484603" r:id="rId11"/>
    <p:sldLayoutId id="2147484604" r:id="rId12"/>
    <p:sldLayoutId id="2147484605" r:id="rId13"/>
    <p:sldLayoutId id="2147484606" r:id="rId14"/>
    <p:sldLayoutId id="2147484607" r:id="rId15"/>
    <p:sldLayoutId id="21474846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5147" y="323186"/>
            <a:ext cx="7766936" cy="1646302"/>
          </a:xfrm>
        </p:spPr>
        <p:txBody>
          <a:bodyPr/>
          <a:lstStyle/>
          <a:p>
            <a:pPr algn="l"/>
            <a:r>
              <a:rPr lang="es-ES" sz="4000" dirty="0" smtClean="0"/>
              <a:t>SUBSECRETARÍA DE AHORRO Y EFICIENCIA ENERGÉTICA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2154645"/>
            <a:ext cx="7766936" cy="578317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 smtClean="0"/>
              <a:t>SECRETARÍA DE PLANEAMIENTO ENERGÉTICO ESTRATÉGICO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36" y="5604510"/>
            <a:ext cx="4545634" cy="741136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385147" y="322631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s-AR" sz="3200" dirty="0" smtClean="0">
                <a:solidFill>
                  <a:srgbClr val="0070C0"/>
                </a:solidFill>
              </a:rPr>
              <a:t>Programa de Implementación de un Sistema de Gestión de la Energía según Norma ISO 50001</a:t>
            </a:r>
            <a:endParaRPr lang="es-AR" sz="3200" dirty="0">
              <a:solidFill>
                <a:srgbClr val="0070C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621792" y="6488668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Abril de 2016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4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297" y="817082"/>
            <a:ext cx="9239794" cy="12642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A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Norma Internacional basada en </a:t>
            </a:r>
            <a:r>
              <a:rPr lang="es-A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ciclo de mejora continua </a:t>
            </a:r>
            <a:r>
              <a:rPr lang="es-A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“Planificar </a:t>
            </a:r>
            <a:r>
              <a:rPr lang="es-A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Hacer – Verificar – </a:t>
            </a:r>
            <a:r>
              <a:rPr lang="es-A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Actuar”(PDCA</a:t>
            </a:r>
            <a:r>
              <a:rPr lang="es-A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A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A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 la gestión de la energía a las prácticas habituales de la organización</a:t>
            </a:r>
            <a:r>
              <a:rPr lang="es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395" name="3 Marcador de contenido" descr="fig0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82765" y="2015414"/>
            <a:ext cx="3307567" cy="3470985"/>
          </a:xfr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200297" y="119582"/>
            <a:ext cx="5641736" cy="908030"/>
          </a:xfrm>
          <a:prstGeom prst="rect">
            <a:avLst/>
          </a:prstGeom>
        </p:spPr>
        <p:txBody>
          <a:bodyPr lIns="90882" tIns="45441" rIns="90882" bIns="45441" anchor="ctr"/>
          <a:lstStyle/>
          <a:p>
            <a:pPr algn="ctr">
              <a:defRPr/>
            </a:pPr>
            <a:r>
              <a:rPr lang="es-AR" sz="2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¿Qué es la Norma ISO 50001?</a:t>
            </a:r>
            <a:endParaRPr lang="es-AR" sz="28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318031" y="1579405"/>
            <a:ext cx="5549979" cy="5015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2635" indent="-272635">
              <a:buClr>
                <a:schemeClr val="accent3"/>
              </a:buClr>
              <a:buFont typeface="Wingdings 3" charset="2"/>
              <a:buNone/>
              <a:defRPr/>
            </a:pPr>
            <a:r>
              <a:rPr lang="es-AR" sz="13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lvl="1">
              <a:buClr>
                <a:schemeClr val="accent3"/>
              </a:buClr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Ayudar a las organizaciones a hacer un mejor uso de sus activos que consumen energía.</a:t>
            </a:r>
          </a:p>
          <a:p>
            <a:pPr lvl="1">
              <a:buClr>
                <a:schemeClr val="accent3"/>
              </a:buClr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 las mejores prácticas de utilización de la Energía.</a:t>
            </a:r>
          </a:p>
          <a:p>
            <a:pPr lvl="1">
              <a:buClr>
                <a:schemeClr val="accent3"/>
              </a:buClr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Reducir de emisiones de gases de efecto invernadero </a:t>
            </a:r>
          </a:p>
          <a:p>
            <a:pPr lvl="1">
              <a:buClr>
                <a:schemeClr val="accent3"/>
              </a:buClr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Permitir la integración con otros sistemas de gestión de la organización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es-AR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AR" sz="13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endParaRPr lang="es-AR" sz="13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</a:t>
            </a:r>
            <a:r>
              <a:rPr lang="es-A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conocimiento de dónde se consume realmente la energía, cuál es el potencial de ahorro y cuál es el costo de implementar las medidas para la mejora (Línea de Base)</a:t>
            </a:r>
          </a:p>
          <a:p>
            <a:pPr lvl="1" algn="just"/>
            <a:r>
              <a:rPr lang="es-A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 más competitivos pues se necesita menos energía para dar los mismos servicios </a:t>
            </a:r>
          </a:p>
          <a:p>
            <a:pPr marL="268218" indent="-268218">
              <a:buClr>
                <a:srgbClr val="000000"/>
              </a:buClr>
              <a:buNone/>
              <a:tabLst>
                <a:tab pos="268218" algn="l"/>
              </a:tabLst>
              <a:defRPr/>
            </a:pPr>
            <a:endParaRPr lang="es-AR" sz="13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18" indent="-268218">
              <a:buClr>
                <a:srgbClr val="000000"/>
              </a:buClr>
              <a:buNone/>
              <a:tabLst>
                <a:tab pos="268218" algn="l"/>
              </a:tabLst>
              <a:defRPr/>
            </a:pPr>
            <a:r>
              <a:rPr lang="es-AR" sz="13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</a:t>
            </a:r>
            <a:endParaRPr lang="es-AR" sz="13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00"/>
              </a:buClr>
              <a:buNone/>
              <a:tabLst>
                <a:tab pos="268218" algn="l"/>
              </a:tabLst>
              <a:defRPr/>
            </a:pPr>
            <a:r>
              <a:rPr lang="es-A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aplicable a organizaciones de todo tipo y tamaño, independientemente de sus condiciones geográficas, culturales o sociales</a:t>
            </a: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Por ejemplo:</a:t>
            </a:r>
          </a:p>
          <a:p>
            <a:pPr lvl="2">
              <a:buClr>
                <a:srgbClr val="000000"/>
              </a:buClr>
              <a:tabLst>
                <a:tab pos="268218" algn="l"/>
              </a:tabLst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manufactureras</a:t>
            </a:r>
          </a:p>
          <a:p>
            <a:pPr lvl="2">
              <a:buClr>
                <a:srgbClr val="000000"/>
              </a:buClr>
              <a:tabLst>
                <a:tab pos="268218" algn="l"/>
              </a:tabLst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Edificios</a:t>
            </a:r>
          </a:p>
          <a:p>
            <a:pPr lvl="2">
              <a:buClr>
                <a:srgbClr val="000000"/>
              </a:buClr>
              <a:tabLst>
                <a:tab pos="268218" algn="l"/>
              </a:tabLst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Centros comerciales</a:t>
            </a:r>
          </a:p>
          <a:p>
            <a:pPr lvl="2">
              <a:buClr>
                <a:srgbClr val="000000"/>
              </a:buClr>
              <a:tabLst>
                <a:tab pos="268218" algn="l"/>
              </a:tabLst>
              <a:defRPr/>
            </a:pPr>
            <a:r>
              <a:rPr lang="es-AR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Aeropuertos</a:t>
            </a:r>
            <a:endParaRPr lang="es-AR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152" indent="-711152">
              <a:buClr>
                <a:schemeClr val="accent3"/>
              </a:buClr>
              <a:buFont typeface="+mj-lt"/>
              <a:buAutoNum type="arabicPeriod"/>
              <a:defRPr/>
            </a:pPr>
            <a:endParaRPr lang="es-AR" sz="1400" dirty="0" smtClean="0"/>
          </a:p>
          <a:p>
            <a:pPr marL="272635" indent="-272635">
              <a:buClr>
                <a:schemeClr val="accent3"/>
              </a:buClr>
              <a:buFont typeface="Wingdings 2"/>
              <a:buChar char=""/>
              <a:defRPr/>
            </a:pPr>
            <a:endParaRPr lang="es-AR" sz="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746171" y="4450191"/>
            <a:ext cx="2926205" cy="214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2635" indent="-272635">
              <a:buClr>
                <a:schemeClr val="accent3"/>
              </a:buClr>
              <a:buFont typeface="Wingdings 2"/>
              <a:buChar char=""/>
              <a:defRPr/>
            </a:pP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1666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5"/>
          <p:cNvSpPr>
            <a:spLocks noChangeArrowheads="1"/>
          </p:cNvSpPr>
          <p:nvPr/>
        </p:nvSpPr>
        <p:spPr bwMode="auto">
          <a:xfrm>
            <a:off x="469866" y="742715"/>
            <a:ext cx="8944100" cy="3599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430" tIns="46502" rIns="89430" bIns="46502" anchor="ctr">
            <a:spAutoFit/>
          </a:bodyPr>
          <a:lstStyle/>
          <a:p>
            <a:pPr algn="just"/>
            <a:r>
              <a:rPr lang="es-AR" sz="1100" u="sng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Objetivo</a:t>
            </a:r>
            <a:endParaRPr lang="es-ES" sz="1100" u="sng" dirty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Implementar </a:t>
            </a:r>
            <a:r>
              <a:rPr lang="es-AR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y </a:t>
            </a:r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certificar un </a:t>
            </a:r>
            <a:r>
              <a:rPr lang="es-AR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Sistema de Gestión de la Energía basado en la Norma ISO 50001, en </a:t>
            </a:r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9 </a:t>
            </a:r>
            <a:r>
              <a:rPr lang="es-AR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medianas o grandes empresas del sector industrial argentino</a:t>
            </a:r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algn="just"/>
            <a:endParaRPr lang="es-AR" sz="1100" dirty="0" smtClean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r>
              <a:rPr lang="es-ES" sz="1100" u="sng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Financiamiento</a:t>
            </a:r>
            <a:endParaRPr lang="es-ES" sz="1100" u="sng" dirty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La </a:t>
            </a:r>
            <a:r>
              <a:rPr lang="es-ES" sz="1100" dirty="0" err="1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SSAyEE</a:t>
            </a:r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 financia </a:t>
            </a:r>
            <a:r>
              <a:rPr lang="es-ES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la etapa de Implementación del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SGE</a:t>
            </a:r>
            <a:r>
              <a:rPr lang="es-ES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 y Capacitación del personal. Los trabajos los realizará una consultora especializada</a:t>
            </a:r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. </a:t>
            </a:r>
            <a:endParaRPr lang="es-ES" sz="1100" dirty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La Empresa beneficiaria se compromete a certificar, a su cargo, la Norma ISO50001 ante un organismo certificador.</a:t>
            </a:r>
          </a:p>
          <a:p>
            <a:pPr algn="just"/>
            <a:endParaRPr lang="es-ES" sz="1100" dirty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endParaRPr lang="es-AR" sz="1100" dirty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AR" sz="1100" u="sng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Requisitos de las empresas para </a:t>
            </a:r>
            <a:r>
              <a:rPr lang="es-AR" sz="1100" u="sng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participar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AR" sz="11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Tener un consumo energético considerable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AR" sz="11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Ser Mediana o gran Empresa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s-AR" sz="11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Tener certificada la Norma ISO9001 o ISO14001</a:t>
            </a:r>
            <a:endParaRPr lang="es-AR" sz="11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 defTabSz="446749">
              <a:lnSpc>
                <a:spcPct val="125000"/>
              </a:lnSpc>
              <a:buClr>
                <a:srgbClr val="000000"/>
              </a:buClr>
              <a:tabLst>
                <a:tab pos="0" algn="l"/>
                <a:tab pos="445230" algn="l"/>
                <a:tab pos="891979" algn="l"/>
                <a:tab pos="1334169" algn="l"/>
                <a:tab pos="1783958" algn="l"/>
                <a:tab pos="2230707" algn="l"/>
                <a:tab pos="2677456" algn="l"/>
                <a:tab pos="3124205" algn="l"/>
                <a:tab pos="3570954" algn="l"/>
                <a:tab pos="4017703" algn="l"/>
                <a:tab pos="4459894" algn="l"/>
                <a:tab pos="4906644" algn="l"/>
                <a:tab pos="5356432" algn="l"/>
                <a:tab pos="5803181" algn="l"/>
                <a:tab pos="6249930" algn="l"/>
                <a:tab pos="6696679" algn="l"/>
                <a:tab pos="7138869" algn="l"/>
                <a:tab pos="7585619" algn="l"/>
                <a:tab pos="8032368" algn="l"/>
                <a:tab pos="8480637" algn="l"/>
                <a:tab pos="8928905" algn="l"/>
              </a:tabLst>
            </a:pPr>
            <a:endParaRPr lang="es-AR" sz="1100" dirty="0" smtClean="0">
              <a:latin typeface="Arial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 defTabSz="446749">
              <a:lnSpc>
                <a:spcPct val="125000"/>
              </a:lnSpc>
              <a:buClr>
                <a:srgbClr val="000000"/>
              </a:buClr>
              <a:tabLst>
                <a:tab pos="0" algn="l"/>
                <a:tab pos="445230" algn="l"/>
                <a:tab pos="891979" algn="l"/>
                <a:tab pos="1334169" algn="l"/>
                <a:tab pos="1783958" algn="l"/>
                <a:tab pos="2230707" algn="l"/>
                <a:tab pos="2677456" algn="l"/>
                <a:tab pos="3124205" algn="l"/>
                <a:tab pos="3570954" algn="l"/>
                <a:tab pos="4017703" algn="l"/>
                <a:tab pos="4459894" algn="l"/>
                <a:tab pos="4906644" algn="l"/>
                <a:tab pos="5356432" algn="l"/>
                <a:tab pos="5803181" algn="l"/>
                <a:tab pos="6249930" algn="l"/>
                <a:tab pos="6696679" algn="l"/>
                <a:tab pos="7138869" algn="l"/>
                <a:tab pos="7585619" algn="l"/>
                <a:tab pos="8032368" algn="l"/>
                <a:tab pos="8480637" algn="l"/>
                <a:tab pos="8928905" algn="l"/>
              </a:tabLst>
            </a:pPr>
            <a:r>
              <a:rPr lang="es-AR" sz="1100" u="sng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Plazo </a:t>
            </a:r>
            <a:r>
              <a:rPr lang="es-AR" sz="1100" u="sng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de </a:t>
            </a:r>
            <a:r>
              <a:rPr lang="es-AR" sz="1100" u="sng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Ejecución</a:t>
            </a:r>
          </a:p>
          <a:p>
            <a:pPr algn="just" defTabSz="446749">
              <a:lnSpc>
                <a:spcPct val="125000"/>
              </a:lnSpc>
              <a:buClr>
                <a:srgbClr val="000000"/>
              </a:buClr>
              <a:tabLst>
                <a:tab pos="0" algn="l"/>
                <a:tab pos="445230" algn="l"/>
                <a:tab pos="891979" algn="l"/>
                <a:tab pos="1334169" algn="l"/>
                <a:tab pos="1783958" algn="l"/>
                <a:tab pos="2230707" algn="l"/>
                <a:tab pos="2677456" algn="l"/>
                <a:tab pos="3124205" algn="l"/>
                <a:tab pos="3570954" algn="l"/>
                <a:tab pos="4017703" algn="l"/>
                <a:tab pos="4459894" algn="l"/>
                <a:tab pos="4906644" algn="l"/>
                <a:tab pos="5356432" algn="l"/>
                <a:tab pos="5803181" algn="l"/>
                <a:tab pos="6249930" algn="l"/>
                <a:tab pos="6696679" algn="l"/>
                <a:tab pos="7138869" algn="l"/>
                <a:tab pos="7585619" algn="l"/>
                <a:tab pos="8032368" algn="l"/>
                <a:tab pos="8480637" algn="l"/>
                <a:tab pos="8928905" algn="l"/>
              </a:tabLst>
            </a:pPr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El plazo de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Brechas,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Capacitación e Implementación del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SGE es de </a:t>
            </a:r>
            <a:r>
              <a:rPr lang="es-AR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240 </a:t>
            </a:r>
            <a:r>
              <a:rPr lang="es-ES" sz="1100" dirty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días a partir de la firma del </a:t>
            </a:r>
            <a:r>
              <a:rPr lang="es-ES" sz="1100" dirty="0" smtClean="0">
                <a:latin typeface="Arial" pitchFamily="34" charset="0"/>
                <a:ea typeface="Arial Unicode MS" pitchFamily="34" charset="-128"/>
                <a:cs typeface="Arial" panose="020B0604020202020204" pitchFamily="34" charset="0"/>
              </a:rPr>
              <a:t>contrato.</a:t>
            </a:r>
            <a:endParaRPr lang="es-AR" sz="105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just"/>
            <a:endParaRPr lang="es-ES" sz="1532" dirty="0">
              <a:solidFill>
                <a:srgbClr val="C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AR" sz="1723" dirty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599851" y="42543"/>
            <a:ext cx="5682114" cy="5247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9430" tIns="46502" rIns="89430" bIns="46502">
            <a:spAutoFit/>
          </a:bodyPr>
          <a:lstStyle/>
          <a:p>
            <a:pPr algn="ctr"/>
            <a:r>
              <a:rPr lang="es-AR" sz="2800" dirty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Descripción del </a:t>
            </a:r>
            <a:r>
              <a:rPr lang="es-AR" sz="2800" dirty="0" smtClean="0">
                <a:solidFill>
                  <a:srgbClr val="00206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Proyecto</a:t>
            </a:r>
            <a:endParaRPr lang="es-AR" sz="2800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074306" y="4087066"/>
            <a:ext cx="6118974" cy="2603020"/>
            <a:chOff x="742311" y="3643313"/>
            <a:chExt cx="7558730" cy="3454619"/>
          </a:xfrm>
        </p:grpSpPr>
        <p:grpSp>
          <p:nvGrpSpPr>
            <p:cNvPr id="10" name="Grupo 9"/>
            <p:cNvGrpSpPr/>
            <p:nvPr/>
          </p:nvGrpSpPr>
          <p:grpSpPr>
            <a:xfrm>
              <a:off x="742311" y="3643313"/>
              <a:ext cx="7558730" cy="3454619"/>
              <a:chOff x="4529222" y="3152674"/>
              <a:chExt cx="6414550" cy="3154445"/>
            </a:xfrm>
          </p:grpSpPr>
          <p:sp>
            <p:nvSpPr>
              <p:cNvPr id="14" name="2 CuadroTexto"/>
              <p:cNvSpPr txBox="1"/>
              <p:nvPr/>
            </p:nvSpPr>
            <p:spPr>
              <a:xfrm>
                <a:off x="5262807" y="3152674"/>
                <a:ext cx="3776825" cy="539999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anchor="ctr" anchorCtr="1">
                <a:noAutofit/>
              </a:bodyPr>
              <a:lstStyle/>
              <a:p>
                <a:pPr algn="ctr">
                  <a:defRPr/>
                </a:pPr>
                <a:r>
                  <a:rPr lang="es-AR" sz="1600" b="1" u="none" dirty="0">
                    <a:solidFill>
                      <a:srgbClr val="FF0000"/>
                    </a:solidFill>
                  </a:rPr>
                  <a:t>Financiado por </a:t>
                </a:r>
                <a:r>
                  <a:rPr lang="es-AR" sz="1600" b="1" dirty="0" smtClean="0">
                    <a:solidFill>
                      <a:srgbClr val="FF0000"/>
                    </a:solidFill>
                  </a:rPr>
                  <a:t>la </a:t>
                </a:r>
                <a:r>
                  <a:rPr lang="es-AR" sz="1600" b="1" dirty="0" err="1" smtClean="0">
                    <a:solidFill>
                      <a:srgbClr val="FF0000"/>
                    </a:solidFill>
                  </a:rPr>
                  <a:t>SSAyEE</a:t>
                </a:r>
                <a:endParaRPr lang="es-ES" sz="1600" b="1" u="none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3 CuadroTexto"/>
              <p:cNvSpPr txBox="1"/>
              <p:nvPr/>
            </p:nvSpPr>
            <p:spPr>
              <a:xfrm>
                <a:off x="9307918" y="4865877"/>
                <a:ext cx="1635854" cy="5400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anchor="ctr" anchorCtr="1">
                <a:noAutofit/>
              </a:bodyPr>
              <a:lstStyle/>
              <a:p>
                <a:pPr algn="ctr">
                  <a:defRPr/>
                </a:pPr>
                <a:r>
                  <a:rPr lang="es-ES" sz="1200" u="none" dirty="0">
                    <a:solidFill>
                      <a:schemeClr val="tx1"/>
                    </a:solidFill>
                  </a:rPr>
                  <a:t>Certificación Norma ISO 50001</a:t>
                </a:r>
              </a:p>
            </p:txBody>
          </p:sp>
          <p:sp>
            <p:nvSpPr>
              <p:cNvPr id="17" name="4 CuadroTexto"/>
              <p:cNvSpPr txBox="1"/>
              <p:nvPr/>
            </p:nvSpPr>
            <p:spPr>
              <a:xfrm>
                <a:off x="5413829" y="4858037"/>
                <a:ext cx="3777230" cy="540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anchor="ctr" anchorCtr="1">
                <a:noAutofit/>
              </a:bodyPr>
              <a:lstStyle/>
              <a:p>
                <a:pPr algn="ctr">
                  <a:defRPr/>
                </a:pPr>
                <a:r>
                  <a:rPr lang="es-ES" sz="1200" dirty="0" smtClean="0">
                    <a:solidFill>
                      <a:schemeClr val="tx1"/>
                    </a:solidFill>
                  </a:rPr>
                  <a:t>Análisis de Brechas,</a:t>
                </a:r>
                <a:r>
                  <a:rPr lang="es-ES" sz="1200" u="none" dirty="0" smtClean="0">
                    <a:solidFill>
                      <a:schemeClr val="tx1"/>
                    </a:solidFill>
                  </a:rPr>
                  <a:t> </a:t>
                </a:r>
                <a:r>
                  <a:rPr lang="es-ES" sz="1200" u="none" dirty="0">
                    <a:solidFill>
                      <a:schemeClr val="tx1"/>
                    </a:solidFill>
                  </a:rPr>
                  <a:t>Capacitación e Implementación del SGE</a:t>
                </a:r>
              </a:p>
            </p:txBody>
          </p:sp>
          <p:sp>
            <p:nvSpPr>
              <p:cNvPr id="18" name="5 CuadroTexto"/>
              <p:cNvSpPr txBox="1"/>
              <p:nvPr/>
            </p:nvSpPr>
            <p:spPr>
              <a:xfrm>
                <a:off x="9289029" y="3152674"/>
                <a:ext cx="1654743" cy="549306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 anchor="ctr" anchorCtr="1">
                <a:noAutofit/>
              </a:bodyPr>
              <a:lstStyle/>
              <a:p>
                <a:pPr algn="ctr">
                  <a:defRPr/>
                </a:pPr>
                <a:r>
                  <a:rPr lang="es-AR" sz="1400" b="1" u="none" dirty="0">
                    <a:solidFill>
                      <a:schemeClr val="bg1"/>
                    </a:solidFill>
                  </a:rPr>
                  <a:t>Financiado por la industria </a:t>
                </a:r>
              </a:p>
            </p:txBody>
          </p:sp>
          <p:sp>
            <p:nvSpPr>
              <p:cNvPr id="19" name="6 Flecha derecha"/>
              <p:cNvSpPr/>
              <p:nvPr/>
            </p:nvSpPr>
            <p:spPr>
              <a:xfrm rot="16200000">
                <a:off x="6793892" y="3995661"/>
                <a:ext cx="960930" cy="528427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sz="1600"/>
              </a:p>
            </p:txBody>
          </p:sp>
          <p:cxnSp>
            <p:nvCxnSpPr>
              <p:cNvPr id="20" name="7 Conector recto de flecha"/>
              <p:cNvCxnSpPr/>
              <p:nvPr/>
            </p:nvCxnSpPr>
            <p:spPr>
              <a:xfrm flipV="1">
                <a:off x="5413829" y="5512655"/>
                <a:ext cx="5529943" cy="172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9 CuadroTexto"/>
              <p:cNvSpPr txBox="1"/>
              <p:nvPr/>
            </p:nvSpPr>
            <p:spPr>
              <a:xfrm>
                <a:off x="8954973" y="5677485"/>
                <a:ext cx="1033463" cy="6154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s-AR" sz="900" u="none" dirty="0"/>
                  <a:t>240 </a:t>
                </a:r>
                <a:r>
                  <a:rPr lang="es-AR" sz="900" u="none" dirty="0" smtClean="0"/>
                  <a:t>días</a:t>
                </a:r>
              </a:p>
              <a:p>
                <a:pPr>
                  <a:defRPr/>
                </a:pPr>
                <a:r>
                  <a:rPr lang="es-AR" sz="900" dirty="0" smtClean="0"/>
                  <a:t>Finalización</a:t>
                </a:r>
              </a:p>
              <a:p>
                <a:pPr>
                  <a:defRPr/>
                </a:pPr>
                <a:r>
                  <a:rPr lang="es-AR" sz="900" dirty="0" smtClean="0"/>
                  <a:t>(Dic. 2016) </a:t>
                </a:r>
                <a:endParaRPr lang="es-AR" sz="900" u="none" dirty="0"/>
              </a:p>
            </p:txBody>
          </p:sp>
          <p:cxnSp>
            <p:nvCxnSpPr>
              <p:cNvPr id="22" name="10 Conector recto"/>
              <p:cNvCxnSpPr/>
              <p:nvPr/>
            </p:nvCxnSpPr>
            <p:spPr>
              <a:xfrm rot="5400000">
                <a:off x="5292261" y="5514316"/>
                <a:ext cx="241300" cy="158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11 Conector recto"/>
              <p:cNvCxnSpPr/>
              <p:nvPr/>
            </p:nvCxnSpPr>
            <p:spPr>
              <a:xfrm flipH="1">
                <a:off x="9241814" y="5416229"/>
                <a:ext cx="5710" cy="27356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12 Flecha derecha"/>
              <p:cNvSpPr/>
              <p:nvPr/>
            </p:nvSpPr>
            <p:spPr>
              <a:xfrm rot="16200000">
                <a:off x="9594907" y="4007699"/>
                <a:ext cx="1042987" cy="5842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" sz="1600"/>
              </a:p>
            </p:txBody>
          </p:sp>
          <p:sp>
            <p:nvSpPr>
              <p:cNvPr id="25" name="8 CuadroTexto"/>
              <p:cNvSpPr txBox="1"/>
              <p:nvPr/>
            </p:nvSpPr>
            <p:spPr>
              <a:xfrm>
                <a:off x="4529222" y="5635762"/>
                <a:ext cx="1439377" cy="671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s-AR" sz="900" u="none" dirty="0"/>
                  <a:t>Firma de </a:t>
                </a:r>
                <a:r>
                  <a:rPr lang="es-AR" sz="900" u="none" dirty="0" smtClean="0"/>
                  <a:t>Contrato</a:t>
                </a:r>
              </a:p>
              <a:p>
                <a:pPr algn="ctr">
                  <a:defRPr/>
                </a:pPr>
                <a:r>
                  <a:rPr lang="es-AR" sz="900" dirty="0" smtClean="0"/>
                  <a:t>(abril 2016)</a:t>
                </a:r>
                <a:r>
                  <a:rPr lang="es-AR" sz="900" u="none" dirty="0" smtClean="0"/>
                  <a:t> </a:t>
                </a:r>
                <a:endParaRPr lang="es-AR" sz="900" u="none" dirty="0"/>
              </a:p>
              <a:p>
                <a:pPr algn="ctr">
                  <a:defRPr/>
                </a:pPr>
                <a:endParaRPr lang="es-AR" sz="1200" u="none" dirty="0">
                  <a:latin typeface="+mn-lt"/>
                  <a:cs typeface="+mn-cs"/>
                </a:endParaRPr>
              </a:p>
            </p:txBody>
          </p:sp>
        </p:grpSp>
        <p:sp>
          <p:nvSpPr>
            <p:cNvPr id="11" name="8 CuadroTexto"/>
            <p:cNvSpPr txBox="1"/>
            <p:nvPr/>
          </p:nvSpPr>
          <p:spPr>
            <a:xfrm>
              <a:off x="2060616" y="6352402"/>
              <a:ext cx="1829731" cy="6739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AR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 días</a:t>
              </a:r>
              <a:endParaRPr lang="es-A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defRPr/>
              </a:pPr>
              <a:r>
                <a:rPr lang="es-AR" sz="900" u="non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Publicación de Guías</a:t>
              </a:r>
            </a:p>
            <a:p>
              <a:pPr algn="ctr">
                <a:defRPr/>
              </a:pPr>
              <a:r>
                <a:rPr lang="es-AR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(junio 2016)</a:t>
              </a:r>
              <a:endParaRPr lang="es-AR" sz="900" u="none" dirty="0"/>
            </a:p>
          </p:txBody>
        </p:sp>
        <p:cxnSp>
          <p:nvCxnSpPr>
            <p:cNvPr id="13" name="10 Conector recto"/>
            <p:cNvCxnSpPr/>
            <p:nvPr/>
          </p:nvCxnSpPr>
          <p:spPr>
            <a:xfrm rot="5400000">
              <a:off x="2727462" y="6239540"/>
              <a:ext cx="264262" cy="187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045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664" y="1039361"/>
            <a:ext cx="8596668" cy="2548571"/>
          </a:xfrm>
        </p:spPr>
        <p:txBody>
          <a:bodyPr>
            <a:noAutofit/>
          </a:bodyPr>
          <a:lstStyle/>
          <a:p>
            <a:r>
              <a:rPr lang="es-AR" sz="2000" b="1" dirty="0" smtClean="0"/>
              <a:t>Estado del Proyecto Piloto: En ejecución. </a:t>
            </a:r>
            <a:r>
              <a:rPr lang="es-AR" sz="2000" b="1" dirty="0" smtClean="0">
                <a:solidFill>
                  <a:srgbClr val="FF0000"/>
                </a:solidFill>
              </a:rPr>
              <a:t>Cerrada la inscripción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Firma adjudicada para la ejecución de los trabajos: ATISAE ARGENTINA S.A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9 empresas beneficiarias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s-AR" sz="1800" dirty="0"/>
          </a:p>
          <a:p>
            <a:pPr lvl="1" algn="just">
              <a:buFont typeface="Wingdings" panose="05000000000000000000" pitchFamily="2" charset="2"/>
              <a:buChar char="ü"/>
            </a:pPr>
            <a:endParaRPr lang="es-A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endParaRPr lang="es-AR" sz="1800" dirty="0" smtClean="0"/>
          </a:p>
          <a:p>
            <a:pPr marL="457200" lvl="1" indent="0" algn="just">
              <a:buNone/>
            </a:pPr>
            <a:endParaRPr lang="es-AR" sz="1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Se realizaron las primeras visitas de relevamiento a las empresas</a:t>
            </a:r>
            <a:endParaRPr lang="es-AR" sz="1800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55265" y="4927737"/>
            <a:ext cx="8596668" cy="25485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000" b="1" dirty="0" smtClean="0"/>
              <a:t>Próximas acciones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Promocionar las Guías de Implementación del SGE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Difundir los resultados del proyecto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1800" dirty="0" smtClean="0"/>
              <a:t>Evaluar modalidad </a:t>
            </a:r>
            <a:r>
              <a:rPr lang="es-AR" sz="1800" dirty="0"/>
              <a:t>y condiciones para una segunda </a:t>
            </a:r>
            <a:r>
              <a:rPr lang="es-AR" sz="1800" dirty="0" smtClean="0"/>
              <a:t>etapa del programa</a:t>
            </a:r>
            <a:endParaRPr lang="es-AR" sz="1800" dirty="0"/>
          </a:p>
          <a:p>
            <a:pPr lvl="1" algn="just">
              <a:buFont typeface="Wingdings" panose="05000000000000000000" pitchFamily="2" charset="2"/>
              <a:buChar char="ü"/>
            </a:pPr>
            <a:endParaRPr lang="es-AR" sz="1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55265" y="226423"/>
            <a:ext cx="8009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Estado de situación y próximas acciones</a:t>
            </a:r>
            <a:endParaRPr lang="es-A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13268" y="2166258"/>
            <a:ext cx="7745063" cy="175432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AESA S.A.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Compañía Industrial Cervecera S.A. (CCU)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Curtiembre Fonseca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Las Camelias S.A.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PVC Tecnocom S.A.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Rayen Cura SAIC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 err="1">
                <a:latin typeface="Arial" panose="020B0604020202020204" pitchFamily="34" charset="0"/>
                <a:cs typeface="Arial" panose="020B0604020202020204" pitchFamily="34" charset="0"/>
              </a:rPr>
              <a:t>SanCor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200" dirty="0" err="1">
                <a:latin typeface="Arial" panose="020B0604020202020204" pitchFamily="34" charset="0"/>
                <a:cs typeface="Arial" panose="020B0604020202020204" pitchFamily="34" charset="0"/>
              </a:rPr>
              <a:t>Coop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. Unidas Limitadas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YPF S.A.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YPF Tecnología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3305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Face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16166</TotalTime>
  <Words>432</Words>
  <Application>Microsoft Office PowerPoint</Application>
  <PresentationFormat>Panorámica</PresentationFormat>
  <Paragraphs>73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 Unicode MS</vt:lpstr>
      <vt:lpstr>Arial</vt:lpstr>
      <vt:lpstr>Calibri</vt:lpstr>
      <vt:lpstr>Trebuchet MS</vt:lpstr>
      <vt:lpstr>Wingdings</vt:lpstr>
      <vt:lpstr>Wingdings 2</vt:lpstr>
      <vt:lpstr>Wingdings 3</vt:lpstr>
      <vt:lpstr>Faceta</vt:lpstr>
      <vt:lpstr>SUBSECRETARÍA DE AHORRO Y EFICIENCIA ENERGÉTICA</vt:lpstr>
      <vt:lpstr> Es una Norma Internacional basada en el ciclo de mejora continua “Planificar – Hacer – Verificar – Actuar”(PDCA) que incorpora la gestión de la energía a las prácticas habituales de la organización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Heins</dc:creator>
  <cp:lastModifiedBy>Facundo Masseroni</cp:lastModifiedBy>
  <cp:revision>97</cp:revision>
  <cp:lastPrinted>2016-02-17T16:33:03Z</cp:lastPrinted>
  <dcterms:modified xsi:type="dcterms:W3CDTF">2016-04-21T18:09:03Z</dcterms:modified>
</cp:coreProperties>
</file>